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41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267" r:id="rId4"/>
    <p:sldId id="275" r:id="rId5"/>
    <p:sldId id="27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79" r:id="rId15"/>
    <p:sldId id="278" r:id="rId16"/>
    <p:sldId id="280" r:id="rId17"/>
    <p:sldId id="281" r:id="rId18"/>
    <p:sldId id="282" r:id="rId19"/>
    <p:sldId id="286" r:id="rId20"/>
    <p:sldId id="287" r:id="rId21"/>
    <p:sldId id="288" r:id="rId22"/>
    <p:sldId id="289" r:id="rId23"/>
    <p:sldId id="307" r:id="rId24"/>
    <p:sldId id="308" r:id="rId25"/>
    <p:sldId id="292" r:id="rId26"/>
    <p:sldId id="294" r:id="rId27"/>
    <p:sldId id="293" r:id="rId28"/>
    <p:sldId id="295" r:id="rId29"/>
    <p:sldId id="258" r:id="rId30"/>
    <p:sldId id="259" r:id="rId31"/>
    <p:sldId id="265" r:id="rId32"/>
    <p:sldId id="261" r:id="rId33"/>
    <p:sldId id="262" r:id="rId34"/>
    <p:sldId id="263" r:id="rId35"/>
    <p:sldId id="264" r:id="rId36"/>
    <p:sldId id="266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608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07E5-0BC6-A74A-BB82-325E63AABFE7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4B4A2-E01E-5A44-8BB4-3044120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95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4B4A2-E01E-5A44-8BB4-3044120A14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3167F-6E4F-F44A-9949-F284724E0BDF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685D6-5235-DB48-A63C-EB16F1224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9143999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556" y="1890890"/>
            <a:ext cx="863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Honors Organic Chemistry Lab:</a:t>
            </a:r>
          </a:p>
          <a:p>
            <a:pPr algn="ctr"/>
            <a:r>
              <a:rPr lang="en-US" sz="6000" dirty="0" smtClean="0">
                <a:cs typeface="Calibri (Headings)"/>
              </a:rPr>
              <a:t>Developing oxazolidinone</a:t>
            </a:r>
          </a:p>
          <a:p>
            <a:pPr algn="ctr"/>
            <a:r>
              <a:rPr lang="en-US" sz="3600" dirty="0" smtClean="0">
                <a:cs typeface="Calibri (Headings)"/>
              </a:rPr>
              <a:t>Spring Quarter 2012</a:t>
            </a:r>
            <a:endParaRPr lang="en-US" sz="3600" dirty="0">
              <a:cs typeface="Calibri (Headings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5889" y="4340550"/>
            <a:ext cx="2173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 Ariizumi</a:t>
            </a:r>
          </a:p>
          <a:p>
            <a:r>
              <a:rPr lang="en-US" dirty="0" smtClean="0"/>
              <a:t>Kristine Bauer-Nilsen</a:t>
            </a:r>
          </a:p>
          <a:p>
            <a:r>
              <a:rPr lang="en-US" dirty="0" smtClean="0"/>
              <a:t>Allison Bergmann</a:t>
            </a:r>
          </a:p>
          <a:p>
            <a:r>
              <a:rPr lang="en-US" dirty="0" smtClean="0"/>
              <a:t>Kara Guisinger</a:t>
            </a:r>
          </a:p>
          <a:p>
            <a:r>
              <a:rPr lang="en-US" dirty="0" smtClean="0"/>
              <a:t>Nicholas Herrmann</a:t>
            </a:r>
          </a:p>
          <a:p>
            <a:r>
              <a:rPr lang="en-US" dirty="0" smtClean="0"/>
              <a:t>Hirsch Matani</a:t>
            </a:r>
          </a:p>
          <a:p>
            <a:r>
              <a:rPr lang="en-US" dirty="0" smtClean="0"/>
              <a:t>Devin Metzger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3622" y="4340550"/>
            <a:ext cx="2091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Leslie Payton</a:t>
            </a:r>
          </a:p>
          <a:p>
            <a:r>
              <a:rPr lang="en-US" dirty="0" smtClean="0"/>
              <a:t>Bradley Rockwell</a:t>
            </a:r>
          </a:p>
          <a:p>
            <a:r>
              <a:rPr lang="en-US" dirty="0" smtClean="0"/>
              <a:t>Erica Ross</a:t>
            </a:r>
          </a:p>
          <a:p>
            <a:r>
              <a:rPr lang="en-US" dirty="0" smtClean="0"/>
              <a:t>Daniel Ruter</a:t>
            </a:r>
          </a:p>
          <a:p>
            <a:r>
              <a:rPr lang="en-US" dirty="0" smtClean="0"/>
              <a:t>Margaret Sfiligoj</a:t>
            </a:r>
          </a:p>
          <a:p>
            <a:r>
              <a:rPr lang="en-US" dirty="0" smtClean="0"/>
              <a:t>Stephanie Ventura</a:t>
            </a:r>
          </a:p>
          <a:p>
            <a:r>
              <a:rPr lang="en-US" dirty="0" smtClean="0"/>
              <a:t>Lindsay Webb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Aziridine with</a:t>
            </a:r>
            <a:r>
              <a:rPr lang="en-US" dirty="0" smtClean="0"/>
              <a:t> Dr. Mack’s </a:t>
            </a:r>
            <a:r>
              <a:rPr lang="en-US" dirty="0" smtClean="0"/>
              <a:t>THF</a:t>
            </a:r>
            <a:endParaRPr lang="en-US" dirty="0"/>
          </a:p>
        </p:txBody>
      </p:sp>
      <p:pic>
        <p:nvPicPr>
          <p:cNvPr id="5" name="Content Placeholder 9" descr="drbraziridine mack's THF top.bmp"/>
          <p:cNvPicPr>
            <a:picLocks noGrp="1" noChangeAspect="1"/>
          </p:cNvPicPr>
          <p:nvPr>
            <p:ph idx="1"/>
          </p:nvPr>
        </p:nvPicPr>
        <p:blipFill>
          <a:blip r:embed="rId2"/>
          <a:srcRect t="-28433" b="-28433"/>
          <a:stretch>
            <a:fillRect/>
          </a:stretch>
        </p:blipFill>
        <p:spPr>
          <a:xfrm>
            <a:off x="0" y="1417637"/>
            <a:ext cx="8973165" cy="5047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Aziridine with</a:t>
            </a:r>
            <a:r>
              <a:rPr lang="en-US" dirty="0" smtClean="0"/>
              <a:t> </a:t>
            </a:r>
            <a:r>
              <a:rPr lang="en-US" dirty="0" smtClean="0"/>
              <a:t>Dr. Guan</a:t>
            </a:r>
            <a:r>
              <a:rPr lang="en-US" dirty="0" smtClean="0"/>
              <a:t>’s </a:t>
            </a:r>
            <a:r>
              <a:rPr lang="en-US" dirty="0" smtClean="0"/>
              <a:t>THF</a:t>
            </a:r>
            <a:endParaRPr lang="en-US" dirty="0"/>
          </a:p>
        </p:txBody>
      </p:sp>
      <p:pic>
        <p:nvPicPr>
          <p:cNvPr id="5" name="Content Placeholder 3" descr="Good aziridine top.bmp"/>
          <p:cNvPicPr>
            <a:picLocks noGrp="1" noChangeAspect="1"/>
          </p:cNvPicPr>
          <p:nvPr>
            <p:ph idx="1"/>
          </p:nvPr>
        </p:nvPicPr>
        <p:blipFill>
          <a:blip r:embed="rId2"/>
          <a:srcRect l="-8697" r="-8697"/>
          <a:stretch>
            <a:fillRect/>
          </a:stretch>
        </p:blipFill>
        <p:spPr>
          <a:xfrm>
            <a:off x="-812800" y="2150533"/>
            <a:ext cx="13024184" cy="716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Chau’s Protocol or the THF?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Chau’s protocol removed the extraneous side reactions</a:t>
            </a:r>
            <a:endParaRPr lang="en-US" dirty="0" smtClean="0"/>
          </a:p>
          <a:p>
            <a:r>
              <a:rPr lang="en-US" dirty="0" smtClean="0"/>
              <a:t>Dr. Guan</a:t>
            </a:r>
            <a:r>
              <a:rPr lang="en-US" dirty="0" smtClean="0"/>
              <a:t>’s </a:t>
            </a:r>
            <a:r>
              <a:rPr lang="en-US" dirty="0" smtClean="0"/>
              <a:t>THF removed general impurities and allowed greater yields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Other Complications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Dropping of Benzyl Bromide</a:t>
            </a:r>
          </a:p>
          <a:p>
            <a:pPr lvl="1"/>
            <a:r>
              <a:rPr lang="en-US" dirty="0" smtClean="0"/>
              <a:t>Too fast </a:t>
            </a:r>
          </a:p>
          <a:p>
            <a:r>
              <a:rPr lang="en-US" dirty="0" smtClean="0"/>
              <a:t>Accidental non-argon atmosphere</a:t>
            </a:r>
          </a:p>
          <a:p>
            <a:pPr lvl="1"/>
            <a:r>
              <a:rPr lang="en-US" dirty="0" smtClean="0"/>
              <a:t>Causes THF to react with atmosphere</a:t>
            </a:r>
          </a:p>
          <a:p>
            <a:r>
              <a:rPr lang="en-US" dirty="0" smtClean="0"/>
              <a:t>THF not cold enough </a:t>
            </a:r>
          </a:p>
          <a:p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Need for an automatic pipette</a:t>
            </a:r>
          </a:p>
          <a:p>
            <a:r>
              <a:rPr lang="en-US" dirty="0" smtClean="0"/>
              <a:t>Stir Bars are important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When to work-up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Best results: Same day or early the following day</a:t>
            </a:r>
          </a:p>
          <a:p>
            <a:r>
              <a:rPr lang="en-US" dirty="0" smtClean="0"/>
              <a:t>Bad results: 2 or more days after initial experiment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Possible </a:t>
            </a:r>
            <a:r>
              <a:rPr lang="en-US" dirty="0" err="1" smtClean="0"/>
              <a:t>dimers</a:t>
            </a:r>
            <a:endParaRPr lang="en-US" dirty="0"/>
          </a:p>
        </p:txBody>
      </p:sp>
      <p:pic>
        <p:nvPicPr>
          <p:cNvPr id="5" name="Content Placeholder 3" descr="NHAziridne 4.bmp"/>
          <p:cNvPicPr>
            <a:picLocks noGrp="1" noChangeAspect="1"/>
          </p:cNvPicPr>
          <p:nvPr>
            <p:ph idx="1"/>
          </p:nvPr>
        </p:nvPicPr>
        <p:blipFill>
          <a:blip r:embed="rId2"/>
          <a:srcRect l="-8697" r="-8697"/>
          <a:stretch>
            <a:fillRect/>
          </a:stretch>
        </p:blipFill>
        <p:spPr>
          <a:xfrm>
            <a:off x="-812556" y="1588865"/>
            <a:ext cx="12986217" cy="7141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now have a protocol for synthesis of nearly pure 2-methyl-1-phenylaziridine in quantitative yield</a:t>
            </a:r>
          </a:p>
          <a:p>
            <a:r>
              <a:rPr lang="en-US" dirty="0" smtClean="0"/>
              <a:t> Reactions with…</a:t>
            </a:r>
          </a:p>
          <a:p>
            <a:pPr lvl="1"/>
            <a:r>
              <a:rPr lang="en-US" dirty="0" smtClean="0"/>
              <a:t>carbon dioxide</a:t>
            </a:r>
          </a:p>
          <a:p>
            <a:pPr lvl="1"/>
            <a:r>
              <a:rPr lang="en-US" dirty="0" smtClean="0"/>
              <a:t>benzaldehyde</a:t>
            </a:r>
          </a:p>
          <a:p>
            <a:pPr lvl="1"/>
            <a:r>
              <a:rPr lang="en-US" dirty="0" smtClean="0"/>
              <a:t>p-nitrobenzaldehyde</a:t>
            </a:r>
          </a:p>
          <a:p>
            <a:pPr lvl="1"/>
            <a:r>
              <a:rPr lang="en-US" dirty="0" smtClean="0"/>
              <a:t>iminium 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3268" y="0"/>
            <a:ext cx="895073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Starting material: carbon dioxide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56076" y="819834"/>
            <a:ext cx="42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</a:t>
            </a:r>
            <a:endParaRPr lang="en-US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0003" y="1466165"/>
            <a:ext cx="5184207" cy="531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257562"/>
            <a:ext cx="3160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Solvent-free and Catalyst-free Conversion of an Aziridine to an Oxazolidinone Using Only Carbon Dioxide”  </a:t>
            </a:r>
            <a:r>
              <a:rPr lang="en-US" sz="1400" dirty="0" err="1" smtClean="0"/>
              <a:t>Phung</a:t>
            </a:r>
            <a:r>
              <a:rPr lang="en-US" sz="1400" dirty="0" smtClean="0"/>
              <a:t>, C.; Ulrich, R. M.; Ibrahim, M.; </a:t>
            </a:r>
            <a:r>
              <a:rPr lang="en-US" sz="1400" dirty="0" err="1" smtClean="0"/>
              <a:t>Tighe</a:t>
            </a:r>
            <a:r>
              <a:rPr lang="en-US" sz="1400" dirty="0" smtClean="0"/>
              <a:t>, N. T. G.;  Lieberman, D. L.; </a:t>
            </a:r>
            <a:r>
              <a:rPr lang="en-US" sz="1400" dirty="0" err="1" smtClean="0"/>
              <a:t>Pinhas</a:t>
            </a:r>
            <a:r>
              <a:rPr lang="en-US" sz="1400" dirty="0" smtClean="0"/>
              <a:t>, A. R.  </a:t>
            </a:r>
            <a:r>
              <a:rPr lang="en-US" sz="1400" i="1" dirty="0" smtClean="0"/>
              <a:t>Green Chem.</a:t>
            </a:r>
            <a:r>
              <a:rPr lang="en-US" sz="1400" dirty="0" smtClean="0"/>
              <a:t>  </a:t>
            </a:r>
            <a:r>
              <a:rPr lang="en-US" sz="1400" b="1" dirty="0" smtClean="0"/>
              <a:t>2011</a:t>
            </a:r>
            <a:r>
              <a:rPr lang="en-US" sz="1400" dirty="0" smtClean="0"/>
              <a:t>, 13, 3224-3229. 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Aziridine used in oxazolidinone synthesis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772" r="8547"/>
          <a:stretch/>
        </p:blipFill>
        <p:spPr bwMode="auto">
          <a:xfrm>
            <a:off x="117998" y="1744978"/>
            <a:ext cx="8873602" cy="511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0" y="2763379"/>
            <a:ext cx="1097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Aziridine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599" y="3601579"/>
            <a:ext cx="214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Impurity (MW = 210)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721265" y="3970910"/>
            <a:ext cx="460334" cy="2956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465023" y="3132711"/>
            <a:ext cx="651343" cy="4688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Synthesis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Packed with dry ice (CO</a:t>
            </a:r>
            <a:r>
              <a:rPr lang="en-US" sz="1800" dirty="0" smtClean="0"/>
              <a:t>2</a:t>
            </a:r>
            <a:r>
              <a:rPr lang="en-US" dirty="0" smtClean="0"/>
              <a:t>) and put in HSBM for 999 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Peak at 10 minutes, so still good amount of unreacted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dirty="0" smtClean="0"/>
              <a:t>Impurity still present just before 15 </a:t>
            </a:r>
            <a:r>
              <a:rPr lang="en-US" dirty="0" err="1" smtClean="0"/>
              <a:t>mintues</a:t>
            </a:r>
            <a:endParaRPr lang="en-US" dirty="0" smtClean="0"/>
          </a:p>
          <a:p>
            <a:pPr lvl="1"/>
            <a:r>
              <a:rPr lang="en-US" dirty="0" smtClean="0"/>
              <a:t>Small peak for oxazolidinone at 191</a:t>
            </a:r>
          </a:p>
          <a:p>
            <a:pPr lvl="1"/>
            <a:r>
              <a:rPr lang="en-US" dirty="0" smtClean="0"/>
              <a:t>Putting in the ball mill for longer might lead to better yield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225"/>
            <a:ext cx="7636688" cy="1143000"/>
          </a:xfrm>
        </p:spPr>
        <p:txBody>
          <a:bodyPr/>
          <a:lstStyle/>
          <a:p>
            <a:r>
              <a:rPr lang="en-US" b="1" dirty="0" smtClean="0"/>
              <a:t>The Basics-Oxazolidinones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Basic structure-heterocyclic compound  containing both an oxygen and a nitrogen atom in the ring </a:t>
            </a:r>
          </a:p>
          <a:p>
            <a:pPr lvl="0" defTabSz="914400">
              <a:defRPr/>
            </a:pPr>
            <a:r>
              <a:rPr lang="en-US" dirty="0" smtClean="0"/>
              <a:t>Oxazolidinone is a synthetic antimicrobial agent—inhibits bacterial protein synthesis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dirty="0" smtClean="0"/>
              <a:t>As more bacteria become resistant to antibiotics, </a:t>
            </a:r>
          </a:p>
          <a:p>
            <a:pPr lvl="0" defTabSz="914400">
              <a:buNone/>
              <a:defRPr/>
            </a:pPr>
            <a:r>
              <a:rPr lang="en-US" dirty="0" smtClean="0"/>
              <a:t>	oxazolidinones remain effective against many antibiotic-resistant bacteria (i.e.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dirty="0" smtClean="0"/>
              <a:t> and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r>
              <a:rPr lang="en-US" dirty="0" smtClean="0"/>
              <a:t>)</a:t>
            </a: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dirty="0" smtClean="0"/>
              <a:t>Used as last resort antibiotic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74489" y="276225"/>
          <a:ext cx="1800059" cy="1711801"/>
        </p:xfrm>
        <a:graphic>
          <a:graphicData uri="http://schemas.openxmlformats.org/presentationml/2006/ole">
            <p:oleObj spid="_x0000_s16388" name="CS ChemDraw Drawing" r:id="rId3" imgW="1866900" imgH="1778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38300" r="16654" b="12751"/>
          <a:stretch/>
        </p:blipFill>
        <p:spPr>
          <a:xfrm>
            <a:off x="318406" y="3200400"/>
            <a:ext cx="8520794" cy="3230884"/>
          </a:xfrm>
        </p:spPr>
      </p:pic>
      <p:cxnSp>
        <p:nvCxnSpPr>
          <p:cNvPr id="6" name="Straight Arrow Connector 5"/>
          <p:cNvCxnSpPr/>
          <p:nvPr/>
        </p:nvCxnSpPr>
        <p:spPr>
          <a:xfrm rot="5400000">
            <a:off x="3567500" y="4357300"/>
            <a:ext cx="63740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816929" y="5181600"/>
            <a:ext cx="440871" cy="443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601625" y="5548698"/>
            <a:ext cx="531549" cy="152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399020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Unreacted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aziridine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49046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Impurity (MW = 210)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3174" y="53317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Oxazolidinone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7500" b="62262"/>
          <a:stretch/>
        </p:blipFill>
        <p:spPr>
          <a:xfrm>
            <a:off x="152400" y="762000"/>
            <a:ext cx="8763000" cy="2587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Packed </a:t>
            </a:r>
            <a:r>
              <a:rPr lang="en-US" dirty="0"/>
              <a:t>with dry ice (CO</a:t>
            </a:r>
            <a:r>
              <a:rPr lang="en-US" sz="1800" dirty="0"/>
              <a:t>2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lithium iodide (LiI) catalyst and put </a:t>
            </a:r>
            <a:r>
              <a:rPr lang="en-US" dirty="0"/>
              <a:t>in </a:t>
            </a:r>
            <a:r>
              <a:rPr lang="en-US" dirty="0" smtClean="0"/>
              <a:t>HSBM </a:t>
            </a:r>
            <a:r>
              <a:rPr lang="en-US" dirty="0"/>
              <a:t>for 999 </a:t>
            </a:r>
            <a:r>
              <a:rPr lang="en-US" dirty="0" smtClean="0"/>
              <a:t>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Large oxazolidinone peak at about 17 minutes at 191</a:t>
            </a:r>
          </a:p>
          <a:p>
            <a:pPr lvl="1"/>
            <a:r>
              <a:rPr lang="en-US" dirty="0" smtClean="0"/>
              <a:t>Impurity peak for </a:t>
            </a:r>
            <a:r>
              <a:rPr lang="en-US" dirty="0" err="1" smtClean="0"/>
              <a:t>aziridine</a:t>
            </a:r>
            <a:r>
              <a:rPr lang="en-US" dirty="0" smtClean="0"/>
              <a:t> still present at just before 15 minutes</a:t>
            </a:r>
          </a:p>
          <a:p>
            <a:pPr lvl="1"/>
            <a:r>
              <a:rPr lang="en-US" dirty="0" smtClean="0"/>
              <a:t>Other small peaks showing impurities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7388" b="12248"/>
          <a:stretch/>
        </p:blipFill>
        <p:spPr>
          <a:xfrm>
            <a:off x="455724" y="451816"/>
            <a:ext cx="8230174" cy="5644184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202730" y="4614369"/>
            <a:ext cx="1445470" cy="368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452569" y="4648200"/>
            <a:ext cx="524862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3463" y="4245037"/>
            <a:ext cx="235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Impurity (MW = 210)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355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Oxazolidinone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268" y="0"/>
            <a:ext cx="895073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Starting material: benzaldehyde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79771" y="1064224"/>
            <a:ext cx="350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Expected result:</a:t>
            </a:r>
            <a:endParaRPr lang="en-US" sz="36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50259" y="5820155"/>
            <a:ext cx="2166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253g</a:t>
            </a:r>
            <a:r>
              <a:rPr lang="en-US" sz="3600" dirty="0"/>
              <a:t>/mol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479771" y="2177509"/>
          <a:ext cx="3537902" cy="3624539"/>
        </p:xfrm>
        <a:graphic>
          <a:graphicData uri="http://schemas.openxmlformats.org/presentationml/2006/ole">
            <p:oleObj spid="_x0000_s76802" name="CS ChemDraw Drawing" r:id="rId3" imgW="2679700" imgH="2743200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 rot="2805767">
            <a:off x="4588953" y="2714873"/>
            <a:ext cx="3824578" cy="17792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8610" y="1805946"/>
            <a:ext cx="2186629" cy="286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3568" y="4665993"/>
            <a:ext cx="29456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/>
              <a:t>benzaldehyde</a:t>
            </a:r>
          </a:p>
          <a:p>
            <a:pPr algn="ctr">
              <a:spcBef>
                <a:spcPct val="50000"/>
              </a:spcBef>
            </a:pPr>
            <a:r>
              <a:rPr lang="en-US" sz="3600" dirty="0" smtClean="0"/>
              <a:t>106g</a:t>
            </a:r>
            <a:r>
              <a:rPr lang="en-US" sz="3600" dirty="0"/>
              <a:t>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3268" y="0"/>
            <a:ext cx="895073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Starting material: benzaldehyde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56076" y="819834"/>
            <a:ext cx="42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Possible mechanisms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62830" y="1466165"/>
            <a:ext cx="79822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1.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2400" dirty="0" smtClean="0"/>
          </a:p>
          <a:p>
            <a:r>
              <a:rPr lang="en-US" sz="4400" dirty="0" smtClean="0"/>
              <a:t>2.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752600"/>
            <a:ext cx="1876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1626" y="3743325"/>
            <a:ext cx="13144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2025" y="1752600"/>
            <a:ext cx="2066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419600"/>
            <a:ext cx="2286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3028950" y="3028616"/>
            <a:ext cx="809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4585" y="3027028"/>
            <a:ext cx="809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56076" y="5469460"/>
            <a:ext cx="809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44585" y="5471048"/>
            <a:ext cx="8096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038558"/>
              </p:ext>
            </p:extLst>
          </p:nvPr>
        </p:nvGraphicFramePr>
        <p:xfrm>
          <a:off x="6929949" y="2008118"/>
          <a:ext cx="2060302" cy="2110216"/>
        </p:xfrm>
        <a:graphic>
          <a:graphicData uri="http://schemas.openxmlformats.org/presentationml/2006/ole">
            <p:oleObj spid="_x0000_s77826" name="CS ChemDraw Drawing" r:id="rId7" imgW="2679700" imgH="274320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6395249"/>
              </p:ext>
            </p:extLst>
          </p:nvPr>
        </p:nvGraphicFramePr>
        <p:xfrm>
          <a:off x="6929949" y="4509160"/>
          <a:ext cx="2060575" cy="2109788"/>
        </p:xfrm>
        <a:graphic>
          <a:graphicData uri="http://schemas.openxmlformats.org/presentationml/2006/ole">
            <p:oleObj spid="_x0000_s77827" name="CS ChemDraw Drawing" r:id="rId8" imgW="2679700" imgH="274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Syntheses 1 &amp; 2:</a:t>
            </a:r>
            <a:br>
              <a:rPr lang="en-US" dirty="0" smtClean="0"/>
            </a:br>
            <a:r>
              <a:rPr lang="en-US" dirty="0" smtClean="0"/>
              <a:t>With and without a 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681"/>
            <a:ext cx="8229600" cy="4708525"/>
          </a:xfrm>
        </p:spPr>
        <p:txBody>
          <a:bodyPr/>
          <a:lstStyle/>
          <a:p>
            <a:r>
              <a:rPr lang="en-US" b="1" dirty="0" smtClean="0"/>
              <a:t>Protocol: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put in HSBM for 999 minutes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420470"/>
          <a:ext cx="8763000" cy="2194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21000"/>
                <a:gridCol w="2921000"/>
                <a:gridCol w="2921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Reactant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Molecular Weight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Amount</a:t>
                      </a:r>
                      <a:r>
                        <a:rPr lang="en-US" sz="2400" b="0" baseline="0" dirty="0" smtClean="0">
                          <a:solidFill>
                            <a:srgbClr val="000000"/>
                          </a:solidFill>
                        </a:rPr>
                        <a:t> Used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Aziridine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147g/</a:t>
                      </a:r>
                      <a:r>
                        <a:rPr lang="en-US" sz="2400" dirty="0" err="1" smtClean="0"/>
                        <a:t>mol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0.045g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Benzaldehyde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106g/</a:t>
                      </a:r>
                      <a:r>
                        <a:rPr lang="en-US" sz="2400" dirty="0" err="1" smtClean="0"/>
                        <a:t>mol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0.033g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Lithium Iodide Catalyst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134g/</a:t>
                      </a:r>
                      <a:r>
                        <a:rPr lang="en-US" sz="2400" dirty="0" err="1" smtClean="0"/>
                        <a:t>mol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0.04g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lease don't delete before Wednesday 5-30\Benzaldehyde_Aziridine.JPG"/>
          <p:cNvPicPr>
            <a:picLocks noChangeAspect="1" noChangeArrowheads="1"/>
          </p:cNvPicPr>
          <p:nvPr/>
        </p:nvPicPr>
        <p:blipFill>
          <a:blip r:embed="rId2"/>
          <a:srcRect b="15004"/>
          <a:stretch>
            <a:fillRect/>
          </a:stretch>
        </p:blipFill>
        <p:spPr bwMode="auto">
          <a:xfrm>
            <a:off x="-13023" y="1569927"/>
            <a:ext cx="911225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7927" y="1991298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unreacted </a:t>
            </a:r>
            <a:r>
              <a:rPr lang="en-US" dirty="0" err="1" smtClean="0"/>
              <a:t>aziridine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762775" y="2928087"/>
            <a:ext cx="759510" cy="178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2927" y="1668134"/>
            <a:ext cx="1905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nreacted </a:t>
            </a:r>
            <a:r>
              <a:rPr lang="en-US" dirty="0"/>
              <a:t>b</a:t>
            </a:r>
            <a:r>
              <a:rPr lang="en-US" dirty="0" smtClean="0"/>
              <a:t>enzaldehyde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16200000" flipH="1">
            <a:off x="1365276" y="2504615"/>
            <a:ext cx="1082677" cy="7023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498329" y="1744552"/>
            <a:ext cx="1416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nknown </a:t>
            </a:r>
            <a:r>
              <a:rPr lang="en-US" dirty="0"/>
              <a:t>i</a:t>
            </a:r>
            <a:r>
              <a:rPr lang="en-US" dirty="0" smtClean="0"/>
              <a:t>mpurity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46427" y="2216039"/>
            <a:ext cx="609600" cy="1746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467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Without a catalyst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67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With a catalyst</a:t>
            </a:r>
            <a:endParaRPr lang="en-US" dirty="0"/>
          </a:p>
        </p:txBody>
      </p:sp>
      <p:pic>
        <p:nvPicPr>
          <p:cNvPr id="8" name="Picture 2" descr="F:\Please don't delete before Wednesday 5-30\Benzaldahyde_aziridine_catalyst.JPG"/>
          <p:cNvPicPr>
            <a:picLocks noChangeAspect="1" noChangeArrowheads="1"/>
          </p:cNvPicPr>
          <p:nvPr/>
        </p:nvPicPr>
        <p:blipFill>
          <a:blip r:embed="rId2"/>
          <a:srcRect b="19786"/>
          <a:stretch>
            <a:fillRect/>
          </a:stretch>
        </p:blipFill>
        <p:spPr bwMode="auto">
          <a:xfrm>
            <a:off x="0" y="1936750"/>
            <a:ext cx="91440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" y="1228725"/>
            <a:ext cx="1905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nreacted </a:t>
            </a:r>
            <a:r>
              <a:rPr lang="en-US" dirty="0"/>
              <a:t>b</a:t>
            </a:r>
            <a:r>
              <a:rPr lang="en-US" dirty="0" smtClean="0"/>
              <a:t>enzaldehyde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667000" y="244475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unreacted </a:t>
            </a:r>
            <a:r>
              <a:rPr lang="en-US" dirty="0" err="1" smtClean="0"/>
              <a:t>aziridine</a:t>
            </a:r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096000" y="2111375"/>
            <a:ext cx="1416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nknown impurities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623328" y="2004328"/>
            <a:ext cx="791944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898093" y="3240991"/>
            <a:ext cx="642716" cy="3428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rot="16200000" flipH="1">
            <a:off x="6685867" y="2875864"/>
            <a:ext cx="518893" cy="2825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134213" y="3100496"/>
            <a:ext cx="685579" cy="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175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Improvements:</a:t>
            </a:r>
          </a:p>
          <a:p>
            <a:r>
              <a:rPr lang="en-US" dirty="0" smtClean="0"/>
              <a:t>Use more reactants to derive more product to allow for further testing (</a:t>
            </a:r>
            <a:r>
              <a:rPr lang="en-US" dirty="0" err="1" smtClean="0"/>
              <a:t>ie</a:t>
            </a:r>
            <a:r>
              <a:rPr lang="en-US" dirty="0" smtClean="0"/>
              <a:t> HNMR)</a:t>
            </a:r>
          </a:p>
          <a:p>
            <a:r>
              <a:rPr lang="en-US" dirty="0" smtClean="0"/>
              <a:t>Purer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Further Investigations:</a:t>
            </a:r>
          </a:p>
          <a:p>
            <a:r>
              <a:rPr lang="en-US" dirty="0" smtClean="0"/>
              <a:t>Discover the identity of the 210 impurity and the cause of the 3 unknown peaks</a:t>
            </a:r>
          </a:p>
          <a:p>
            <a:r>
              <a:rPr lang="en-US" dirty="0" smtClean="0"/>
              <a:t>More trials in trying to react Aziridine and Benzaldehyde, including the use of different catalysts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21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Starting material: </a:t>
            </a:r>
            <a:br>
              <a:rPr lang="en-US" b="1" dirty="0" smtClean="0"/>
            </a:br>
            <a:r>
              <a:rPr lang="en-US" b="1" dirty="0" smtClean="0"/>
              <a:t>p-nitrobenzaldehyde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6076" y="1417638"/>
            <a:ext cx="429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Mechanism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7178918"/>
              </p:ext>
            </p:extLst>
          </p:nvPr>
        </p:nvGraphicFramePr>
        <p:xfrm>
          <a:off x="2456076" y="1902328"/>
          <a:ext cx="4300225" cy="4814062"/>
        </p:xfrm>
        <a:graphic>
          <a:graphicData uri="http://schemas.openxmlformats.org/presentationml/2006/ole">
            <p:oleObj spid="_x0000_s53251" name="CS ChemDraw Drawing" r:id="rId3" imgW="6832600" imgH="76581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56301" y="2946952"/>
            <a:ext cx="22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nitrobenzaldehyde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8934" y="4871405"/>
            <a:ext cx="120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xpected product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8805.gif"/>
          <p:cNvPicPr>
            <a:picLocks noChangeAspect="1"/>
          </p:cNvPicPr>
          <p:nvPr/>
        </p:nvPicPr>
        <p:blipFill>
          <a:blip r:embed="rId2"/>
          <a:srcRect t="-24712" b="-24712"/>
          <a:stretch>
            <a:fillRect/>
          </a:stretch>
        </p:blipFill>
        <p:spPr>
          <a:xfrm>
            <a:off x="4910030" y="0"/>
            <a:ext cx="40386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our starting material: </a:t>
            </a:r>
            <a:br>
              <a:rPr lang="en-US" dirty="0" smtClean="0"/>
            </a:br>
            <a:r>
              <a:rPr lang="en-US" b="1" dirty="0" smtClean="0"/>
              <a:t>2-methyl-1-phenylaziridine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8841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Original Protocol:</a:t>
            </a:r>
          </a:p>
          <a:p>
            <a:pPr lvl="1"/>
            <a:r>
              <a:rPr lang="en-US" dirty="0" smtClean="0"/>
              <a:t>250 </a:t>
            </a:r>
            <a:r>
              <a:rPr lang="en-US" dirty="0" err="1" smtClean="0"/>
              <a:t>mL</a:t>
            </a:r>
            <a:r>
              <a:rPr lang="en-US" dirty="0" smtClean="0"/>
              <a:t> THF</a:t>
            </a:r>
          </a:p>
          <a:p>
            <a:pPr lvl="1"/>
            <a:r>
              <a:rPr lang="en-US" dirty="0" smtClean="0"/>
              <a:t>2.3 </a:t>
            </a:r>
            <a:r>
              <a:rPr lang="en-US" dirty="0" err="1" smtClean="0"/>
              <a:t>mL</a:t>
            </a:r>
            <a:r>
              <a:rPr lang="en-US" dirty="0" smtClean="0"/>
              <a:t> N-benzyl-2-methylaziridine</a:t>
            </a:r>
          </a:p>
          <a:p>
            <a:pPr lvl="1"/>
            <a:r>
              <a:rPr lang="en-US" dirty="0" smtClean="0"/>
              <a:t>20.6 </a:t>
            </a:r>
            <a:r>
              <a:rPr lang="en-US" dirty="0" err="1" smtClean="0"/>
              <a:t>mL</a:t>
            </a:r>
            <a:r>
              <a:rPr lang="en-US" dirty="0" smtClean="0"/>
              <a:t> Butyl Lithium</a:t>
            </a:r>
          </a:p>
          <a:p>
            <a:pPr lvl="2"/>
            <a:r>
              <a:rPr lang="en-US" dirty="0" smtClean="0"/>
              <a:t>Stir 30 minutes at 0°C under argon atmosphere</a:t>
            </a:r>
          </a:p>
          <a:p>
            <a:pPr lvl="1"/>
            <a:r>
              <a:rPr lang="en-US" dirty="0" smtClean="0"/>
              <a:t>3.57 </a:t>
            </a:r>
            <a:r>
              <a:rPr lang="en-US" dirty="0" err="1" smtClean="0"/>
              <a:t>mL</a:t>
            </a:r>
            <a:r>
              <a:rPr lang="en-US" dirty="0" smtClean="0"/>
              <a:t> </a:t>
            </a:r>
            <a:r>
              <a:rPr lang="en-US" dirty="0" err="1" smtClean="0"/>
              <a:t>Benzylbromide</a:t>
            </a:r>
            <a:r>
              <a:rPr lang="en-US" dirty="0" smtClean="0"/>
              <a:t> at -78°C</a:t>
            </a:r>
          </a:p>
          <a:p>
            <a:pPr lvl="2"/>
            <a:r>
              <a:rPr lang="en-US" dirty="0" smtClean="0"/>
              <a:t>Stir for 1 hour at 0°C</a:t>
            </a:r>
          </a:p>
          <a:p>
            <a:pPr lvl="1"/>
            <a:r>
              <a:rPr lang="en-US" dirty="0" smtClean="0"/>
              <a:t>workup with ammonium chloride solution, then ether/water extraction and rotary evaporated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 1</a:t>
            </a:r>
            <a:br>
              <a:rPr lang="en-US" dirty="0" smtClean="0"/>
            </a:br>
            <a:r>
              <a:rPr lang="en-US" dirty="0" smtClean="0"/>
              <a:t>Without a catalyst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0032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Added 0.5091g p-nitrobenzaldehyde and 0.4956 </a:t>
            </a:r>
            <a:r>
              <a:rPr lang="en-US" dirty="0" err="1" smtClean="0"/>
              <a:t>aziridine</a:t>
            </a:r>
            <a:r>
              <a:rPr lang="en-US" dirty="0" smtClean="0"/>
              <a:t> to ball bearing with ~0.5 wet THF, and put in HSBM for 999 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No reaction</a:t>
            </a:r>
          </a:p>
          <a:p>
            <a:pPr lvl="1"/>
            <a:r>
              <a:rPr lang="en-US" dirty="0" smtClean="0"/>
              <a:t>peak at 147 for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dirty="0" smtClean="0"/>
              <a:t>peak at 150 for p-nitrobenzaldehyde (lost a proton)</a:t>
            </a:r>
          </a:p>
          <a:p>
            <a:pPr lvl="1"/>
            <a:r>
              <a:rPr lang="en-US" dirty="0" smtClean="0"/>
              <a:t>unknown peak at 182 from starting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29 at 10.03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298"/>
            <a:ext cx="9144000" cy="321940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2386082" y="4131408"/>
            <a:ext cx="991242" cy="823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097901" y="4696994"/>
            <a:ext cx="1646896" cy="390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688796" y="4159175"/>
            <a:ext cx="1214239" cy="990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07137" y="4938530"/>
            <a:ext cx="114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aziridine</a:t>
            </a:r>
            <a:r>
              <a:rPr lang="en-US" dirty="0" smtClean="0"/>
              <a:t> at 147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51443" y="5715813"/>
            <a:ext cx="214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p-nitrobenzaldehyde at 150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61027" y="5261696"/>
            <a:ext cx="206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unknown peak at 182 (from starting material)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 1</a:t>
            </a:r>
            <a:br>
              <a:rPr lang="en-US" dirty="0" smtClean="0"/>
            </a:br>
            <a:r>
              <a:rPr lang="en-US" dirty="0" smtClean="0"/>
              <a:t>With a catalyst: </a:t>
            </a:r>
            <a:r>
              <a:rPr lang="en-US" b="1" dirty="0" smtClean="0"/>
              <a:t>ammonium iodide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Added a spatula-full of ammonium iodide (NH</a:t>
            </a:r>
            <a:r>
              <a:rPr lang="en-US" baseline="-25000" dirty="0" smtClean="0"/>
              <a:t>4</a:t>
            </a:r>
            <a:r>
              <a:rPr lang="en-US" dirty="0" smtClean="0"/>
              <a:t>I) to same ball bearing, and put in HSBM for 999 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No reaction</a:t>
            </a:r>
          </a:p>
          <a:p>
            <a:pPr lvl="1"/>
            <a:r>
              <a:rPr lang="en-US" dirty="0" smtClean="0"/>
              <a:t>peak at 147 for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dirty="0" smtClean="0"/>
              <a:t>peak at 150 for p-nitrobenzaldehyde (lost a proton)</a:t>
            </a:r>
          </a:p>
          <a:p>
            <a:pPr lvl="1"/>
            <a:r>
              <a:rPr lang="en-US" dirty="0" smtClean="0"/>
              <a:t>unknown peak at 182 from starting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Synthesis 1</a:t>
            </a:r>
            <a:br>
              <a:rPr lang="en-US" dirty="0" smtClean="0"/>
            </a:br>
            <a:r>
              <a:rPr lang="en-US" dirty="0" smtClean="0"/>
              <a:t>With a catalyst: </a:t>
            </a:r>
            <a:r>
              <a:rPr lang="en-US" b="1" dirty="0" smtClean="0"/>
              <a:t>lithium iodide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Added a spatula-full of lithium iodide (LiI) to same ball bearing, and put in HSBM for 999 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No reaction</a:t>
            </a:r>
          </a:p>
          <a:p>
            <a:pPr lvl="1"/>
            <a:r>
              <a:rPr lang="en-US" dirty="0" smtClean="0"/>
              <a:t>peak at 147 for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dirty="0" smtClean="0"/>
              <a:t>peak at 150 for p-nitrobenzaldehyde (lost a proton)</a:t>
            </a:r>
          </a:p>
          <a:p>
            <a:pPr lvl="1"/>
            <a:r>
              <a:rPr lang="en-US" dirty="0" smtClean="0"/>
              <a:t>unknown peak at 182 from starting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Synthesis 2</a:t>
            </a:r>
            <a:br>
              <a:rPr lang="en-US" dirty="0" smtClean="0"/>
            </a:br>
            <a:r>
              <a:rPr lang="en-US" dirty="0" smtClean="0"/>
              <a:t>With a catalyst + solvent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647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Added 0.45g </a:t>
            </a:r>
            <a:r>
              <a:rPr lang="en-US" dirty="0" err="1" smtClean="0"/>
              <a:t>aziridine</a:t>
            </a:r>
            <a:r>
              <a:rPr lang="en-US" dirty="0" smtClean="0"/>
              <a:t>, 0.47g p-nitrobenzaldehyde, ~0.4g lithium iodide, and ~0.5mL dry THF into ball bearing, and put in HSBM for 999 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No reaction</a:t>
            </a:r>
          </a:p>
          <a:p>
            <a:pPr lvl="1"/>
            <a:r>
              <a:rPr lang="en-US" dirty="0" smtClean="0"/>
              <a:t>peak at 147 for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dirty="0" smtClean="0"/>
              <a:t>peak at 150 for p-nitrobenzaldehyde (lost a proton)</a:t>
            </a:r>
          </a:p>
          <a:p>
            <a:pPr lvl="1"/>
            <a:r>
              <a:rPr lang="en-US" dirty="0" smtClean="0"/>
              <a:t>unknown peak at 182 from starting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Synthesis 2</a:t>
            </a:r>
            <a:br>
              <a:rPr lang="en-US" dirty="0" smtClean="0"/>
            </a:br>
            <a:r>
              <a:rPr lang="en-US" dirty="0" smtClean="0"/>
              <a:t>With a catalyst + no solvent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647"/>
          </a:xfrm>
        </p:spPr>
        <p:txBody>
          <a:bodyPr>
            <a:normAutofit/>
          </a:bodyPr>
          <a:lstStyle/>
          <a:p>
            <a:r>
              <a:rPr lang="en-US" b="1" dirty="0" smtClean="0"/>
              <a:t>Protocol</a:t>
            </a:r>
            <a:r>
              <a:rPr lang="en-US" dirty="0" smtClean="0"/>
              <a:t>: Added 0.45g </a:t>
            </a:r>
            <a:r>
              <a:rPr lang="en-US" dirty="0" err="1" smtClean="0"/>
              <a:t>aziridine</a:t>
            </a:r>
            <a:r>
              <a:rPr lang="en-US" dirty="0" smtClean="0"/>
              <a:t>, 0.47g p-nitrobenzaldehyde, and ~0.4g lithium iodide into ball bearing, and put in HSBM for 999 minutes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Possible reaction-inconclusive</a:t>
            </a:r>
          </a:p>
          <a:p>
            <a:pPr lvl="1"/>
            <a:r>
              <a:rPr lang="en-US" dirty="0" smtClean="0"/>
              <a:t>peak at 147 for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b="1" dirty="0" smtClean="0"/>
              <a:t>no </a:t>
            </a:r>
            <a:r>
              <a:rPr lang="en-US" dirty="0" smtClean="0"/>
              <a:t>peak at 150 for p-nitrobenzaldehyde</a:t>
            </a:r>
          </a:p>
          <a:p>
            <a:pPr lvl="1"/>
            <a:r>
              <a:rPr lang="en-US" dirty="0" smtClean="0"/>
              <a:t>unknown peak at 182 from starting material</a:t>
            </a:r>
          </a:p>
          <a:p>
            <a:pPr lvl="1"/>
            <a:r>
              <a:rPr lang="en-US" dirty="0" smtClean="0"/>
              <a:t>2 additional peaks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29 at 10.04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5724"/>
            <a:ext cx="9144000" cy="326655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470031" y="4068917"/>
            <a:ext cx="990804" cy="9697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3104881" y="4690018"/>
            <a:ext cx="1646897" cy="404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4790234" y="4260611"/>
            <a:ext cx="1192780" cy="8093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7137" y="4938530"/>
            <a:ext cx="114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aziridine</a:t>
            </a:r>
            <a:r>
              <a:rPr lang="en-US" dirty="0" smtClean="0"/>
              <a:t> at 147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6143" y="5723361"/>
            <a:ext cx="214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unknown peak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1027" y="5261696"/>
            <a:ext cx="206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unknown peak at 182 (from starting material)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5581992" y="3712497"/>
            <a:ext cx="627974" cy="53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flipH="1">
            <a:off x="6209966" y="3389331"/>
            <a:ext cx="1112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unknown peak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4212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Starting material: iminium 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4757" y="1417637"/>
            <a:ext cx="731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Formation of 1,2-diamine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7200" y="3035532"/>
            <a:ext cx="2133600" cy="226449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2665" t="62859" r="6094"/>
          <a:stretch/>
        </p:blipFill>
        <p:spPr>
          <a:xfrm>
            <a:off x="3200400" y="3035532"/>
            <a:ext cx="3215020" cy="226449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4480" t="57295" r="19427"/>
          <a:stretch/>
        </p:blipFill>
        <p:spPr>
          <a:xfrm>
            <a:off x="6956790" y="2959332"/>
            <a:ext cx="1611566" cy="2684172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2743200" y="3952225"/>
            <a:ext cx="304800" cy="304800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4040" y="4074141"/>
            <a:ext cx="802750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Protocol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8748454"/>
              </p:ext>
            </p:extLst>
          </p:nvPr>
        </p:nvGraphicFramePr>
        <p:xfrm>
          <a:off x="457200" y="13716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752600"/>
                <a:gridCol w="358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Compound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Amount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Purpose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N-benzyl-2-methylaziridine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 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Benzaldehyde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 mL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Ammonia (gas)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Reagent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Ammonium bromide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 mg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Reagent/acidic conditions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 ethanol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 mL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66800" y="3962400"/>
            <a:ext cx="15525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33800" y="3833811"/>
            <a:ext cx="140017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00800" y="4119562"/>
            <a:ext cx="954957" cy="133349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11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8918"/>
            <a:ext cx="8229600" cy="650908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Added </a:t>
            </a:r>
            <a:r>
              <a:rPr lang="en-US" sz="2400" dirty="0"/>
              <a:t>0.56 mL of benzaldehyde to 3.2 mL of absolute ethanol in a 50 mL round bottom flask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Added 56 mg of ammonium bromide to the solution to create acidic conditions and stir for 5 minutes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000" dirty="0" err="1" smtClean="0"/>
              <a:t>Iminium</a:t>
            </a:r>
            <a:r>
              <a:rPr lang="en-US" sz="2000" dirty="0" smtClean="0"/>
              <a:t> </a:t>
            </a:r>
            <a:r>
              <a:rPr lang="en-US" sz="2000" dirty="0"/>
              <a:t>formation only occurs under acidic conditions.  Ammonium bromide used </a:t>
            </a:r>
            <a:r>
              <a:rPr lang="en-US" sz="2000" dirty="0" smtClean="0"/>
              <a:t>instead of </a:t>
            </a:r>
            <a:r>
              <a:rPr lang="en-US" sz="2000" dirty="0" err="1" smtClean="0"/>
              <a:t>HCl</a:t>
            </a:r>
            <a:r>
              <a:rPr lang="en-US" sz="2000" dirty="0" smtClean="0"/>
              <a:t> solution because </a:t>
            </a:r>
            <a:r>
              <a:rPr lang="en-US" sz="2000" dirty="0" err="1"/>
              <a:t>iminium</a:t>
            </a:r>
            <a:r>
              <a:rPr lang="en-US" sz="2000" dirty="0"/>
              <a:t> reacts with </a:t>
            </a:r>
            <a:r>
              <a:rPr lang="en-US" sz="2000" dirty="0" smtClean="0"/>
              <a:t>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Added 0.9 g of N-benzyl-2-methylaziridine to flask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Stirred solution for 3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Bubbled </a:t>
            </a:r>
            <a:r>
              <a:rPr lang="en-US" sz="2400" dirty="0"/>
              <a:t>ammonia gas through solution to </a:t>
            </a:r>
            <a:r>
              <a:rPr lang="en-US" sz="2400" dirty="0" smtClean="0"/>
              <a:t>saturate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ixture heated, </a:t>
            </a:r>
            <a:r>
              <a:rPr lang="en-US" sz="2000" dirty="0"/>
              <a:t>then </a:t>
            </a:r>
            <a:r>
              <a:rPr lang="en-US" sz="2000" dirty="0" smtClean="0"/>
              <a:t>cooled.  Total time approximately 5-10 minutes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Protected mixture from exposure to light and allow to </a:t>
            </a:r>
            <a:r>
              <a:rPr lang="en-US" sz="2400" dirty="0"/>
              <a:t>sit for one </a:t>
            </a:r>
            <a:r>
              <a:rPr lang="en-US" sz="2400" dirty="0" smtClean="0"/>
              <a:t>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Removed </a:t>
            </a:r>
            <a:r>
              <a:rPr lang="en-US" sz="2400" dirty="0"/>
              <a:t>solvent via rotary evaporator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Add 6M </a:t>
            </a:r>
            <a:r>
              <a:rPr lang="en-US" sz="2400" dirty="0" err="1"/>
              <a:t>NaOH</a:t>
            </a:r>
            <a:r>
              <a:rPr lang="en-US" sz="2400" dirty="0"/>
              <a:t> to solution until pH reaches 11 or </a:t>
            </a:r>
            <a:r>
              <a:rPr lang="en-US" sz="2400" dirty="0" smtClean="0"/>
              <a:t>higher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000" dirty="0" err="1" smtClean="0"/>
              <a:t>pKa</a:t>
            </a:r>
            <a:r>
              <a:rPr lang="en-US" sz="2000" dirty="0" smtClean="0"/>
              <a:t> of amine groups in expected product are 8-10, so basic conditions are necessary to ensure they are not protonated to make ammonium ions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sz="2000" dirty="0" smtClean="0"/>
              <a:t>Ammonium ions are soluble in water, while amines are soluble in ether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Added amount of ether </a:t>
            </a:r>
            <a:r>
              <a:rPr lang="en-US" sz="2400" dirty="0"/>
              <a:t>approximately equivalent to amount of 6M </a:t>
            </a:r>
            <a:r>
              <a:rPr lang="en-US" sz="2400" dirty="0" err="1"/>
              <a:t>NaOH</a:t>
            </a:r>
            <a:r>
              <a:rPr lang="en-US" sz="2400" dirty="0"/>
              <a:t> </a:t>
            </a:r>
            <a:r>
              <a:rPr lang="en-US" sz="2400" dirty="0" smtClean="0"/>
              <a:t>added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Extracted </a:t>
            </a:r>
            <a:r>
              <a:rPr lang="en-US" sz="2400" dirty="0"/>
              <a:t>ether layer, dry with potassium carbonate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94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38" y="1295399"/>
            <a:ext cx="5817212" cy="497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8237" y="1102584"/>
            <a:ext cx="8604815" cy="545708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2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Mechanism2 final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063" r="-7063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3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Mass Spec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635833"/>
              </p:ext>
            </p:extLst>
          </p:nvPr>
        </p:nvGraphicFramePr>
        <p:xfrm>
          <a:off x="457200" y="1371600"/>
          <a:ext cx="7772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2657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Compound/ion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Molecular Weight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1,2-diamine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Benzaldehyde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N-benzyl-2-methylaziridine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Ammonia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Absolute</a:t>
                      </a:r>
                      <a:r>
                        <a:rPr lang="en-US" baseline="0" dirty="0" smtClean="0"/>
                        <a:t> ethanol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571">
                <a:tc>
                  <a:txBody>
                    <a:bodyPr/>
                    <a:lstStyle/>
                    <a:p>
                      <a:r>
                        <a:rPr lang="en-US" dirty="0" smtClean="0"/>
                        <a:t>Benzyl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4480" t="57295" r="19427"/>
          <a:stretch/>
        </p:blipFill>
        <p:spPr>
          <a:xfrm>
            <a:off x="1066800" y="4419600"/>
            <a:ext cx="1160449" cy="1932806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029200" y="4572000"/>
            <a:ext cx="1295400" cy="1981200"/>
            <a:chOff x="4800600" y="4419600"/>
            <a:chExt cx="1295400" cy="1981200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419600"/>
              <a:ext cx="1295400" cy="1932806"/>
              <a:chOff x="5562600" y="4495800"/>
              <a:chExt cx="1295400" cy="1932806"/>
            </a:xfrm>
          </p:grpSpPr>
          <p:pic>
            <p:nvPicPr>
              <p:cNvPr id="7" name="Content Placeholder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64480" t="57295" r="19427"/>
              <a:stretch/>
            </p:blipFill>
            <p:spPr>
              <a:xfrm>
                <a:off x="5562600" y="4495800"/>
                <a:ext cx="1160449" cy="193280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562600" y="4724400"/>
                <a:ext cx="533400" cy="144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19800" y="4648200"/>
                <a:ext cx="838200" cy="838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800600" y="609600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19600" y="4267200"/>
            <a:ext cx="1219200" cy="1752600"/>
            <a:chOff x="2819400" y="4343400"/>
            <a:chExt cx="1219200" cy="1752600"/>
          </a:xfrm>
        </p:grpSpPr>
        <p:pic>
          <p:nvPicPr>
            <p:cNvPr id="6" name="Content Placeholder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4480" t="57294" r="19427" b="5622"/>
            <a:stretch/>
          </p:blipFill>
          <p:spPr>
            <a:xfrm>
              <a:off x="2819400" y="4343400"/>
              <a:ext cx="1160449" cy="167839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505200" y="5181600"/>
              <a:ext cx="533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6629400" y="4572000"/>
            <a:ext cx="1295400" cy="1981200"/>
            <a:chOff x="7315200" y="4419600"/>
            <a:chExt cx="1295400" cy="1981200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64480" t="57295" r="19427"/>
            <a:stretch/>
          </p:blipFill>
          <p:spPr>
            <a:xfrm>
              <a:off x="7315200" y="4419600"/>
              <a:ext cx="1160449" cy="193280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315200" y="5334000"/>
              <a:ext cx="12954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617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05200" y="54864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0" y="6248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5715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Desired product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388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fragments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36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– Mass Spec</a:t>
            </a:r>
            <a:endParaRPr lang="en-US" dirty="0"/>
          </a:p>
        </p:txBody>
      </p:sp>
      <p:pic>
        <p:nvPicPr>
          <p:cNvPr id="4" name="Content Placeholder 3" descr="GCMS Unknown 1 05271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239" t="13221" r="2305" b="2102"/>
          <a:stretch/>
        </p:blipFill>
        <p:spPr>
          <a:xfrm>
            <a:off x="381000" y="1066800"/>
            <a:ext cx="7909963" cy="5229593"/>
          </a:xfrm>
        </p:spPr>
      </p:pic>
      <p:sp>
        <p:nvSpPr>
          <p:cNvPr id="5" name="TextBox 4"/>
          <p:cNvSpPr txBox="1"/>
          <p:nvPr/>
        </p:nvSpPr>
        <p:spPr>
          <a:xfrm>
            <a:off x="6705600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135 -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1800" y="4953000"/>
            <a:ext cx="81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136 -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191000"/>
            <a:ext cx="81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107 </a:t>
            </a:r>
            <a:r>
              <a:rPr lang="en-US" dirty="0">
                <a:solidFill>
                  <a:srgbClr val="FF0000"/>
                </a:solidFill>
              </a:rPr>
              <a:t>-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4495800"/>
            <a:ext cx="70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79 </a:t>
            </a:r>
            <a:r>
              <a:rPr lang="en-US" dirty="0">
                <a:solidFill>
                  <a:srgbClr val="FF0000"/>
                </a:solidFill>
              </a:rPr>
              <a:t>- 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6248400"/>
            <a:ext cx="201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105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benzaldehyde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6324600"/>
            <a:ext cx="84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91?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6172200" y="3962400"/>
            <a:ext cx="533400" cy="413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24600" y="5181600"/>
            <a:ext cx="457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8200" y="4572000"/>
            <a:ext cx="76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1874329" y="4865132"/>
            <a:ext cx="1097471" cy="621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rot="10800000">
            <a:off x="4495800" y="6019800"/>
            <a:ext cx="304800" cy="413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048000" y="60198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13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- HNMR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4480" t="57295" r="19427"/>
          <a:stretch/>
        </p:blipFill>
        <p:spPr>
          <a:xfrm>
            <a:off x="3200400" y="1905000"/>
            <a:ext cx="2379649" cy="3963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297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Multiplet</a:t>
            </a:r>
            <a:r>
              <a:rPr lang="en-US" dirty="0" smtClean="0"/>
              <a:t>, 2.0-2.5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71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Doublet, 1-1.5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39673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Multiplet</a:t>
            </a:r>
            <a:r>
              <a:rPr lang="en-US" dirty="0" smtClean="0"/>
              <a:t>, 2.0-2.5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44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ultiplet</a:t>
            </a:r>
            <a:r>
              <a:rPr lang="en-US" dirty="0" smtClean="0"/>
              <a:t>, 7-8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56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Quartet, 2.0-2.5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16200000">
            <a:off x="4495800" y="1600200"/>
            <a:ext cx="228600" cy="99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4800600" y="5181600"/>
            <a:ext cx="1752600" cy="5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V="1">
            <a:off x="1409700" y="5105400"/>
            <a:ext cx="20193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</p:cNvCxnSpPr>
          <p:nvPr/>
        </p:nvCxnSpPr>
        <p:spPr>
          <a:xfrm>
            <a:off x="1676400" y="3766066"/>
            <a:ext cx="2133600" cy="882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</p:cNvCxnSpPr>
          <p:nvPr/>
        </p:nvCxnSpPr>
        <p:spPr>
          <a:xfrm>
            <a:off x="1676400" y="2667000"/>
            <a:ext cx="2133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43600" y="3048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Variable/</a:t>
            </a:r>
            <a:r>
              <a:rPr lang="en-US" dirty="0" err="1"/>
              <a:t>M</a:t>
            </a:r>
            <a:r>
              <a:rPr lang="en-US" dirty="0" err="1" smtClean="0"/>
              <a:t>ultiplet</a:t>
            </a:r>
            <a:r>
              <a:rPr lang="en-US" dirty="0" smtClean="0"/>
              <a:t>, 0.5-5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10200" y="35814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4267200" y="3417332"/>
            <a:ext cx="3086100" cy="773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2"/>
          </p:cNvCxnSpPr>
          <p:nvPr/>
        </p:nvCxnSpPr>
        <p:spPr>
          <a:xfrm flipH="1">
            <a:off x="5486400" y="3417332"/>
            <a:ext cx="1866900" cy="1002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87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- HNMR</a:t>
            </a:r>
            <a:endParaRPr lang="en-US" dirty="0"/>
          </a:p>
        </p:txBody>
      </p:sp>
      <p:pic>
        <p:nvPicPr>
          <p:cNvPr id="4" name="Content Placeholder 3" descr="HNMR Unknown 1 05271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333" t="21554" r="614" b="-267"/>
          <a:stretch/>
        </p:blipFill>
        <p:spPr>
          <a:xfrm>
            <a:off x="457200" y="891361"/>
            <a:ext cx="7956753" cy="525520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65452"/>
              </p:ext>
            </p:extLst>
          </p:nvPr>
        </p:nvGraphicFramePr>
        <p:xfrm>
          <a:off x="609600" y="1066800"/>
          <a:ext cx="2286000" cy="185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3143"/>
                <a:gridCol w="1632857"/>
              </a:tblGrid>
              <a:tr h="371564">
                <a:tc>
                  <a:txBody>
                    <a:bodyPr/>
                    <a:lstStyle/>
                    <a:p>
                      <a:r>
                        <a:rPr lang="en-US" b="1" i="0" u="sng" dirty="0" smtClean="0"/>
                        <a:t>Shift</a:t>
                      </a:r>
                      <a:endParaRPr lang="en-US" b="1" i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u="sng" dirty="0" smtClean="0"/>
                        <a:t>Splitting</a:t>
                      </a:r>
                      <a:endParaRPr lang="en-US" b="1" i="0" u="sng" dirty="0"/>
                    </a:p>
                  </a:txBody>
                  <a:tcPr/>
                </a:tc>
              </a:tr>
              <a:tr h="371564">
                <a:tc>
                  <a:txBody>
                    <a:bodyPr/>
                    <a:lstStyle/>
                    <a:p>
                      <a:r>
                        <a:rPr lang="en-US" dirty="0" smtClean="0"/>
                        <a:t>1-1.5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doublet</a:t>
                      </a:r>
                      <a:endParaRPr lang="en-US" dirty="0"/>
                    </a:p>
                  </a:txBody>
                  <a:tcPr/>
                </a:tc>
              </a:tr>
              <a:tr h="371564">
                <a:tc>
                  <a:txBody>
                    <a:bodyPr/>
                    <a:lstStyle/>
                    <a:p>
                      <a:r>
                        <a:rPr lang="en-US" dirty="0" smtClean="0"/>
                        <a:t>2-2.5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Multiplet</a:t>
                      </a:r>
                      <a:r>
                        <a:rPr lang="en-US" dirty="0" smtClean="0"/>
                        <a:t> (3)</a:t>
                      </a:r>
                      <a:endParaRPr lang="en-US" dirty="0"/>
                    </a:p>
                  </a:txBody>
                  <a:tcPr/>
                </a:tc>
              </a:tr>
              <a:tr h="371564">
                <a:tc>
                  <a:txBody>
                    <a:bodyPr/>
                    <a:lstStyle/>
                    <a:p>
                      <a:r>
                        <a:rPr lang="en-US" dirty="0" smtClean="0"/>
                        <a:t>7-8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multiplet</a:t>
                      </a:r>
                      <a:endParaRPr lang="en-US" dirty="0"/>
                    </a:p>
                  </a:txBody>
                  <a:tcPr/>
                </a:tc>
              </a:tr>
              <a:tr h="371564">
                <a:tc>
                  <a:txBody>
                    <a:bodyPr/>
                    <a:lstStyle/>
                    <a:p>
                      <a:r>
                        <a:rPr lang="en-US" dirty="0" smtClean="0"/>
                        <a:t>0.5-5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r>
                        <a:rPr lang="en-US" baseline="0" dirty="0" smtClean="0"/>
                        <a:t> (N-H)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2286000"/>
            <a:ext cx="155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1-1.5 doublet?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971800"/>
            <a:ext cx="150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7-8 </a:t>
            </a:r>
            <a:r>
              <a:rPr lang="en-US" dirty="0" err="1" smtClean="0">
                <a:solidFill>
                  <a:srgbClr val="558ED5"/>
                </a:solidFill>
              </a:rPr>
              <a:t>multiplet</a:t>
            </a:r>
            <a:r>
              <a:rPr lang="en-US" dirty="0" smtClean="0">
                <a:solidFill>
                  <a:srgbClr val="558ED5"/>
                </a:solidFill>
              </a:rPr>
              <a:t>?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886200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Variable (N-H)?</a:t>
            </a:r>
            <a:endParaRPr lang="en-US" dirty="0">
              <a:solidFill>
                <a:srgbClr val="558ED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62400"/>
            <a:ext cx="159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benzaldehyde?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403860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971800"/>
            <a:ext cx="1690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2-2.5 </a:t>
            </a:r>
            <a:r>
              <a:rPr lang="en-US" dirty="0" err="1" smtClean="0">
                <a:solidFill>
                  <a:srgbClr val="558ED5"/>
                </a:solidFill>
              </a:rPr>
              <a:t>Multiplet</a:t>
            </a:r>
            <a:r>
              <a:rPr lang="en-US" dirty="0" smtClean="0">
                <a:solidFill>
                  <a:srgbClr val="558ED5"/>
                </a:solidFill>
              </a:rPr>
              <a:t>?</a:t>
            </a:r>
            <a:endParaRPr lang="en-US" dirty="0">
              <a:solidFill>
                <a:srgbClr val="558ED5"/>
              </a:solidFill>
            </a:endParaRP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>
          <a:xfrm>
            <a:off x="6949422" y="2655332"/>
            <a:ext cx="60978" cy="545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5001980" y="4255532"/>
            <a:ext cx="255820" cy="316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95600" y="33528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3600" y="3352800"/>
            <a:ext cx="304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81400" y="44196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14400" y="4343400"/>
            <a:ext cx="3810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0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6553"/>
          </a:xfrm>
        </p:spPr>
        <p:txBody>
          <a:bodyPr>
            <a:normAutofit/>
          </a:bodyPr>
          <a:lstStyle/>
          <a:p>
            <a:r>
              <a:rPr lang="en-US" sz="2595" dirty="0" smtClean="0"/>
              <a:t>Final product is unknown</a:t>
            </a:r>
          </a:p>
          <a:p>
            <a:pPr lvl="1"/>
            <a:r>
              <a:rPr lang="en-US" sz="2200" dirty="0" smtClean="0"/>
              <a:t>No apparent benzyl group in product, according to Mass Spec</a:t>
            </a:r>
          </a:p>
          <a:p>
            <a:pPr lvl="1"/>
            <a:r>
              <a:rPr lang="en-US" sz="2200" dirty="0" smtClean="0"/>
              <a:t>Observed fragments do not match molecular weight of any expected fragments</a:t>
            </a:r>
          </a:p>
          <a:p>
            <a:pPr lvl="1"/>
            <a:r>
              <a:rPr lang="en-US" sz="2200" dirty="0" smtClean="0"/>
              <a:t>HNMR splitting patterns and shifts unclear</a:t>
            </a:r>
          </a:p>
          <a:p>
            <a:r>
              <a:rPr lang="en-US" sz="2600" dirty="0" smtClean="0"/>
              <a:t>Possible errors</a:t>
            </a:r>
          </a:p>
          <a:p>
            <a:pPr lvl="1"/>
            <a:r>
              <a:rPr lang="en-US" sz="2200" dirty="0" smtClean="0"/>
              <a:t>Contaminated starting materials – </a:t>
            </a:r>
            <a:r>
              <a:rPr lang="en-US" sz="2200" dirty="0" err="1" smtClean="0"/>
              <a:t>aziridine</a:t>
            </a:r>
            <a:r>
              <a:rPr lang="en-US" sz="2200" dirty="0" smtClean="0"/>
              <a:t> combined from two different batches</a:t>
            </a:r>
          </a:p>
          <a:p>
            <a:pPr lvl="1"/>
            <a:r>
              <a:rPr lang="en-US" sz="2200" dirty="0" smtClean="0"/>
              <a:t>Possibly contaminated 6M </a:t>
            </a:r>
            <a:r>
              <a:rPr lang="en-US" sz="2200" dirty="0" err="1" smtClean="0"/>
              <a:t>NaOH</a:t>
            </a:r>
            <a:r>
              <a:rPr lang="en-US" sz="2200" dirty="0" smtClean="0"/>
              <a:t> solution</a:t>
            </a:r>
          </a:p>
          <a:p>
            <a:r>
              <a:rPr lang="en-US" sz="2600" dirty="0" smtClean="0"/>
              <a:t>Further research</a:t>
            </a:r>
          </a:p>
          <a:p>
            <a:pPr lvl="1"/>
            <a:r>
              <a:rPr lang="en-US" sz="2200" dirty="0" smtClean="0"/>
              <a:t>Use single sample of </a:t>
            </a:r>
            <a:r>
              <a:rPr lang="en-US" sz="2200" dirty="0" err="1" smtClean="0"/>
              <a:t>aziridine</a:t>
            </a:r>
            <a:r>
              <a:rPr lang="en-US" sz="2200" dirty="0" smtClean="0"/>
              <a:t> starting material</a:t>
            </a:r>
          </a:p>
          <a:p>
            <a:pPr lvl="1"/>
            <a:r>
              <a:rPr lang="en-US" sz="2200" dirty="0" smtClean="0"/>
              <a:t>Stir sample for one week before working up, rather than sitting</a:t>
            </a:r>
          </a:p>
          <a:p>
            <a:pPr lvl="1"/>
            <a:endParaRPr lang="en-US" sz="2900" dirty="0" smtClean="0"/>
          </a:p>
          <a:p>
            <a:pPr lvl="1">
              <a:buNone/>
            </a:pP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84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86649" y="285432"/>
            <a:ext cx="5961960" cy="639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 </a:t>
            </a:r>
            <a:r>
              <a:rPr lang="en-US" dirty="0" smtClean="0"/>
              <a:t>Aziridine with impurities</a:t>
            </a:r>
            <a:endParaRPr lang="en-US" dirty="0"/>
          </a:p>
        </p:txBody>
      </p:sp>
      <p:pic>
        <p:nvPicPr>
          <p:cNvPr id="5" name="Content Placeholder 4" descr="aziridine pre chau.bmp"/>
          <p:cNvPicPr>
            <a:picLocks noGrp="1" noChangeAspect="1"/>
          </p:cNvPicPr>
          <p:nvPr>
            <p:ph idx="1"/>
          </p:nvPr>
        </p:nvPicPr>
        <p:blipFill>
          <a:blip r:embed="rId2"/>
          <a:srcRect l="-8697" r="-8697"/>
          <a:stretch>
            <a:fillRect/>
          </a:stretch>
        </p:blipFill>
        <p:spPr>
          <a:xfrm>
            <a:off x="-890634" y="2046111"/>
            <a:ext cx="13325363" cy="7328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90653"/>
            <a:ext cx="8229600" cy="2678313"/>
          </a:xfrm>
        </p:spPr>
        <p:txBody>
          <a:bodyPr/>
          <a:lstStyle/>
          <a:p>
            <a:r>
              <a:rPr lang="en-US" dirty="0" smtClean="0"/>
              <a:t>N-benzyl-2-methylaziridine was only 90% </a:t>
            </a:r>
            <a:r>
              <a:rPr lang="en-US" dirty="0" err="1" smtClean="0"/>
              <a:t>aziridine</a:t>
            </a:r>
            <a:r>
              <a:rPr lang="en-US" dirty="0" smtClean="0"/>
              <a:t>, not 100%</a:t>
            </a:r>
          </a:p>
          <a:p>
            <a:r>
              <a:rPr lang="en-US" dirty="0" smtClean="0"/>
              <a:t>Excess </a:t>
            </a:r>
            <a:r>
              <a:rPr lang="en-US" dirty="0" err="1" smtClean="0"/>
              <a:t>butyllithium</a:t>
            </a:r>
            <a:r>
              <a:rPr lang="en-US" dirty="0" smtClean="0"/>
              <a:t> and benzyl bromide</a:t>
            </a:r>
          </a:p>
          <a:p>
            <a:pPr lvl="1"/>
            <a:r>
              <a:rPr lang="en-US" dirty="0" smtClean="0"/>
              <a:t>Reacted in many ways, caused many impurities in product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015"/>
          </a:xfrm>
        </p:spPr>
        <p:txBody>
          <a:bodyPr/>
          <a:lstStyle/>
          <a:p>
            <a:r>
              <a:rPr lang="en-US" dirty="0" smtClean="0"/>
              <a:t>Problem: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3962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40467"/>
            <a:ext cx="8229600" cy="217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Re-work protocol to achieve proper ratios of reactants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avoid reaction of excess butyl lithium with benzyl bromide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Chau’s Protocol: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50 </a:t>
            </a:r>
            <a:r>
              <a:rPr lang="en-US" dirty="0" err="1" smtClean="0"/>
              <a:t>mL</a:t>
            </a:r>
            <a:r>
              <a:rPr lang="en-US" dirty="0" smtClean="0"/>
              <a:t> THF</a:t>
            </a:r>
          </a:p>
          <a:p>
            <a:r>
              <a:rPr lang="en-US" dirty="0" smtClean="0"/>
              <a:t>0.4125 N-methyl </a:t>
            </a:r>
            <a:r>
              <a:rPr lang="en-US" dirty="0" err="1" smtClean="0"/>
              <a:t>aziridine</a:t>
            </a:r>
            <a:endParaRPr lang="en-US" dirty="0" smtClean="0"/>
          </a:p>
          <a:p>
            <a:pPr lvl="1"/>
            <a:r>
              <a:rPr lang="en-US" dirty="0" smtClean="0"/>
              <a:t>Used instead of 0.575 </a:t>
            </a:r>
            <a:r>
              <a:rPr lang="en-US" dirty="0" err="1" smtClean="0"/>
              <a:t>mL</a:t>
            </a:r>
            <a:r>
              <a:rPr lang="en-US" dirty="0" smtClean="0"/>
              <a:t> in ¼ </a:t>
            </a:r>
            <a:r>
              <a:rPr lang="en-US" dirty="0" err="1" smtClean="0"/>
              <a:t>Rxn</a:t>
            </a:r>
            <a:endParaRPr lang="en-US" dirty="0" smtClean="0"/>
          </a:p>
          <a:p>
            <a:r>
              <a:rPr lang="en-US" dirty="0" smtClean="0"/>
              <a:t>2.8125 </a:t>
            </a:r>
            <a:r>
              <a:rPr lang="en-US" dirty="0" err="1" smtClean="0"/>
              <a:t>mL</a:t>
            </a:r>
            <a:r>
              <a:rPr lang="en-US" dirty="0" smtClean="0"/>
              <a:t> </a:t>
            </a:r>
            <a:r>
              <a:rPr lang="en-US" dirty="0" err="1" smtClean="0"/>
              <a:t>BuLi</a:t>
            </a:r>
            <a:endParaRPr lang="en-US" dirty="0" smtClean="0"/>
          </a:p>
          <a:p>
            <a:r>
              <a:rPr lang="en-US" dirty="0" smtClean="0"/>
              <a:t>0.3325 </a:t>
            </a:r>
            <a:r>
              <a:rPr lang="en-US" dirty="0" err="1" smtClean="0"/>
              <a:t>mL</a:t>
            </a:r>
            <a:r>
              <a:rPr lang="en-US" dirty="0" smtClean="0"/>
              <a:t> Benzyl Bromide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Complications: THF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THF from</a:t>
            </a:r>
            <a:r>
              <a:rPr lang="en-US" dirty="0" smtClean="0"/>
              <a:t> Dr. Mack’s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Not successful for any group</a:t>
            </a:r>
          </a:p>
          <a:p>
            <a:pPr lvl="1"/>
            <a:r>
              <a:rPr lang="en-US" dirty="0" smtClean="0"/>
              <a:t>Aziridine made, not pure</a:t>
            </a:r>
          </a:p>
          <a:p>
            <a:pPr lvl="1"/>
            <a:r>
              <a:rPr lang="en-US" dirty="0" smtClean="0"/>
              <a:t>Not successful with </a:t>
            </a:r>
            <a:r>
              <a:rPr lang="en-US" dirty="0" err="1" smtClean="0"/>
              <a:t>Chau’s</a:t>
            </a:r>
            <a:r>
              <a:rPr lang="en-US" dirty="0" smtClean="0"/>
              <a:t> Protocol</a:t>
            </a:r>
          </a:p>
          <a:p>
            <a:r>
              <a:rPr lang="en-US" dirty="0" smtClean="0"/>
              <a:t>THF </a:t>
            </a:r>
            <a:r>
              <a:rPr lang="en-US" dirty="0" smtClean="0"/>
              <a:t>from</a:t>
            </a:r>
            <a:r>
              <a:rPr lang="en-US" dirty="0" smtClean="0"/>
              <a:t> Dr. Guan</a:t>
            </a:r>
            <a:r>
              <a:rPr lang="en-US" dirty="0" smtClean="0"/>
              <a:t>’s </a:t>
            </a:r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Works with </a:t>
            </a:r>
            <a:r>
              <a:rPr lang="en-US" dirty="0" err="1" smtClean="0"/>
              <a:t>Chau’s</a:t>
            </a:r>
            <a:r>
              <a:rPr lang="en-US" dirty="0" smtClean="0"/>
              <a:t> Protocol</a:t>
            </a:r>
          </a:p>
          <a:p>
            <a:pPr lvl="1"/>
            <a:r>
              <a:rPr lang="en-US" dirty="0" smtClean="0"/>
              <a:t>Results range from somewhat pure to very pure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1616</Words>
  <Application>Microsoft Macintosh PowerPoint</Application>
  <PresentationFormat>On-screen Show (4:3)</PresentationFormat>
  <Paragraphs>293</Paragraphs>
  <Slides>46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CS ChemDraw Drawing</vt:lpstr>
      <vt:lpstr>Slide 1</vt:lpstr>
      <vt:lpstr>The Basics-Oxazolidinones</vt:lpstr>
      <vt:lpstr>Making our starting material:  2-methyl-1-phenylaziridine</vt:lpstr>
      <vt:lpstr>Mechanism</vt:lpstr>
      <vt:lpstr>Slide 5</vt:lpstr>
      <vt:lpstr>Results: Aziridine with impurities</vt:lpstr>
      <vt:lpstr>Problem:</vt:lpstr>
      <vt:lpstr>Chau’s Protocol:</vt:lpstr>
      <vt:lpstr>Complications: THF</vt:lpstr>
      <vt:lpstr>Aziridine with Dr. Mack’s THF</vt:lpstr>
      <vt:lpstr>Aziridine with Dr. Guan’s THF</vt:lpstr>
      <vt:lpstr>Chau’s Protocol or the THF?</vt:lpstr>
      <vt:lpstr>Other Complications</vt:lpstr>
      <vt:lpstr>When to work-up</vt:lpstr>
      <vt:lpstr>Possible dimers</vt:lpstr>
      <vt:lpstr>Further work</vt:lpstr>
      <vt:lpstr>Starting material: carbon dioxide</vt:lpstr>
      <vt:lpstr>Aziridine used in oxazolidinone synthesis</vt:lpstr>
      <vt:lpstr>Synthesis 1</vt:lpstr>
      <vt:lpstr>Slide 20</vt:lpstr>
      <vt:lpstr>Synthesis 2</vt:lpstr>
      <vt:lpstr>Slide 22</vt:lpstr>
      <vt:lpstr>Starting material: benzaldehyde</vt:lpstr>
      <vt:lpstr>Starting material: benzaldehyde</vt:lpstr>
      <vt:lpstr>Syntheses 1 &amp; 2: With and without a catalyst</vt:lpstr>
      <vt:lpstr>Without a catalyst</vt:lpstr>
      <vt:lpstr>With a catalyst</vt:lpstr>
      <vt:lpstr>Conclusions</vt:lpstr>
      <vt:lpstr>Starting material:  p-nitrobenzaldehyde</vt:lpstr>
      <vt:lpstr>Synthesis 1 Without a catalyst</vt:lpstr>
      <vt:lpstr>Slide 31</vt:lpstr>
      <vt:lpstr>Synthesis 1 With a catalyst: ammonium iodide</vt:lpstr>
      <vt:lpstr>Synthesis 1 With a catalyst: lithium iodide</vt:lpstr>
      <vt:lpstr>Synthesis 2 With a catalyst + solvent</vt:lpstr>
      <vt:lpstr>Synthesis 2 With a catalyst + no solvent</vt:lpstr>
      <vt:lpstr>Slide 36</vt:lpstr>
      <vt:lpstr>Starting material: iminium ion</vt:lpstr>
      <vt:lpstr>Protocol</vt:lpstr>
      <vt:lpstr>Slide 39</vt:lpstr>
      <vt:lpstr>Mechanism </vt:lpstr>
      <vt:lpstr>Mechanism </vt:lpstr>
      <vt:lpstr>Results – Mass Spec</vt:lpstr>
      <vt:lpstr>Results – Mass Spec</vt:lpstr>
      <vt:lpstr>Results - HNMR</vt:lpstr>
      <vt:lpstr>Results - HNMR</vt:lpstr>
      <vt:lpstr>Conclusions</vt:lpstr>
    </vt:vector>
  </TitlesOfParts>
  <Company>University of Cincinnati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Ventura</dc:creator>
  <cp:lastModifiedBy>Stephanie Ventura</cp:lastModifiedBy>
  <cp:revision>45</cp:revision>
  <cp:lastPrinted>2012-05-30T02:19:54Z</cp:lastPrinted>
  <dcterms:created xsi:type="dcterms:W3CDTF">2012-05-30T17:40:55Z</dcterms:created>
  <dcterms:modified xsi:type="dcterms:W3CDTF">2012-05-30T17:44:38Z</dcterms:modified>
</cp:coreProperties>
</file>